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5"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9" Type="http://schemas.openxmlformats.org/officeDocument/2006/relationships/slide" Target="slides/slide5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540142-3DE2-F87C-8217-3D6504078F7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4355C6-90BC-4F86-BD1F-06A0A1BD40A6}"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1730" name="Rectangle 2">
            <a:extLst>
              <a:ext uri="{FF2B5EF4-FFF2-40B4-BE49-F238E27FC236}">
                <a16:creationId xmlns:a16="http://schemas.microsoft.com/office/drawing/2014/main" id="{87D99FF5-D307-8B30-91E1-DB5F900F8A5A}"/>
              </a:ext>
            </a:extLst>
          </p:cNvPr>
          <p:cNvSpPr>
            <a:spLocks noChangeArrowheads="1" noTextEdit="1"/>
          </p:cNvSpPr>
          <p:nvPr>
            <p:ph type="sldImg"/>
          </p:nvPr>
        </p:nvSpPr>
        <p:spPr>
          <a:ln/>
        </p:spPr>
      </p:sp>
      <p:sp>
        <p:nvSpPr>
          <p:cNvPr id="201731" name="Rectangle 3">
            <a:extLst>
              <a:ext uri="{FF2B5EF4-FFF2-40B4-BE49-F238E27FC236}">
                <a16:creationId xmlns:a16="http://schemas.microsoft.com/office/drawing/2014/main" id="{0D743B3D-7D3E-E707-487D-9E5BC54E7C4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0.xml"/><Relationship Id="rId2" Type="http://schemas.openxmlformats.org/officeDocument/2006/relationships/notesSlide" Target="../notesSlides/notesSlide22.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B3CCED88-1D15-6E61-161F-C16190E4591C}"/>
              </a:ext>
            </a:extLst>
          </p:cNvPr>
          <p:cNvSpPr>
            <a:spLocks noGrp="1" noChangeArrowheads="1"/>
          </p:cNvSpPr>
          <p:nvPr>
            <p:ph type="title"/>
          </p:nvPr>
        </p:nvSpPr>
        <p:spPr>
          <a:xfrm>
            <a:off x="609600" y="228600"/>
            <a:ext cx="7772400" cy="457200"/>
          </a:xfrm>
        </p:spPr>
        <p:txBody>
          <a:bodyPr/>
          <a:lstStyle/>
          <a:p>
            <a:pPr algn="ctr"/>
            <a:r>
              <a:rPr lang="en-US" altLang="zh-CN" sz="2000">
                <a:ea typeface="宋体" panose="02010600030101010101" pitchFamily="2" charset="-122"/>
              </a:rPr>
              <a:t>US Fish and Wildlife Service Hurricane Preparedness</a:t>
            </a:r>
          </a:p>
        </p:txBody>
      </p:sp>
      <p:sp>
        <p:nvSpPr>
          <p:cNvPr id="196611" name="Rectangle 3" descr="Rectangle: Click to edit Master text styles&#10;Second level&#10;Third level&#10;Fourth level&#10;Fifth level">
            <a:extLst>
              <a:ext uri="{FF2B5EF4-FFF2-40B4-BE49-F238E27FC236}">
                <a16:creationId xmlns:a16="http://schemas.microsoft.com/office/drawing/2014/main" id="{ED30042B-B435-967A-0EB5-C8DF297E4F28}"/>
              </a:ext>
            </a:extLst>
          </p:cNvPr>
          <p:cNvSpPr>
            <a:spLocks noGrp="1" noChangeArrowheads="1"/>
          </p:cNvSpPr>
          <p:nvPr>
            <p:ph type="body" idx="1"/>
          </p:nvPr>
        </p:nvSpPr>
        <p:spPr>
          <a:xfrm>
            <a:off x="0" y="762000"/>
            <a:ext cx="8839200" cy="5105400"/>
          </a:xfrm>
        </p:spPr>
        <p:txBody>
          <a:bodyPr/>
          <a:lstStyle/>
          <a:p>
            <a:pPr>
              <a:lnSpc>
                <a:spcPct val="80000"/>
              </a:lnSpc>
              <a:buFont typeface="Wingdings" panose="05000000000000000000" pitchFamily="2" charset="2"/>
              <a:buNone/>
            </a:pPr>
            <a:r>
              <a:rPr lang="en-US" altLang="zh-CN" sz="900">
                <a:ea typeface="宋体" panose="02010600030101010101" pitchFamily="2" charset="-122"/>
              </a:rPr>
              <a:t> </a:t>
            </a:r>
            <a:r>
              <a:rPr lang="en-US" altLang="zh-CN" sz="1200">
                <a:ea typeface="宋体" panose="02010600030101010101" pitchFamily="2" charset="-122"/>
              </a:rPr>
              <a:t>Your agency’s data products that would be useful for hurricane preparedness and response</a:t>
            </a:r>
            <a:br>
              <a:rPr lang="en-US" altLang="zh-CN" sz="1200">
                <a:ea typeface="宋体" panose="02010600030101010101" pitchFamily="2" charset="-122"/>
              </a:rPr>
            </a:br>
            <a:r>
              <a:rPr lang="en-US" altLang="zh-CN" sz="1200">
                <a:ea typeface="宋体" panose="02010600030101010101" pitchFamily="2" charset="-122"/>
              </a:rPr>
              <a:t>* Federal facilities and personnel duty stations</a:t>
            </a:r>
          </a:p>
          <a:p>
            <a:pPr>
              <a:lnSpc>
                <a:spcPct val="80000"/>
              </a:lnSpc>
              <a:buFont typeface="Wingdings" panose="05000000000000000000" pitchFamily="2" charset="2"/>
              <a:buNone/>
            </a:pPr>
            <a:r>
              <a:rPr lang="en-US" altLang="zh-CN" sz="1200">
                <a:ea typeface="宋体" panose="02010600030101010101" pitchFamily="2" charset="-122"/>
              </a:rPr>
              <a:t>Links to Regional and Washington office phone numbers:  http://www.fws.gov/offices/phone.html</a:t>
            </a:r>
          </a:p>
          <a:p>
            <a:pPr>
              <a:lnSpc>
                <a:spcPct val="80000"/>
              </a:lnSpc>
              <a:buFont typeface="Wingdings" panose="05000000000000000000" pitchFamily="2" charset="2"/>
              <a:buNone/>
            </a:pPr>
            <a:r>
              <a:rPr lang="en-US" altLang="zh-CN" sz="1200">
                <a:ea typeface="宋体" panose="02010600030101010101" pitchFamily="2" charset="-122"/>
              </a:rPr>
              <a:t> Web sites  </a:t>
            </a:r>
          </a:p>
          <a:p>
            <a:pPr>
              <a:lnSpc>
                <a:spcPct val="80000"/>
              </a:lnSpc>
              <a:buFont typeface="Wingdings" panose="05000000000000000000" pitchFamily="2" charset="2"/>
              <a:buNone/>
            </a:pPr>
            <a:r>
              <a:rPr lang="en-US" altLang="zh-CN" sz="1200" b="1">
                <a:ea typeface="宋体" panose="02010600030101010101" pitchFamily="2" charset="-122"/>
              </a:rPr>
              <a:t>FWS National Data Sets, http://www.fws.gov/data/FWSNatlData.htm, Links to:</a:t>
            </a:r>
          </a:p>
          <a:p>
            <a:pPr>
              <a:lnSpc>
                <a:spcPct val="80000"/>
              </a:lnSpc>
            </a:pPr>
            <a:r>
              <a:rPr lang="en-US" altLang="zh-CN" sz="1200">
                <a:ea typeface="宋体" panose="02010600030101010101" pitchFamily="2" charset="-122"/>
              </a:rPr>
              <a:t>CMT Data - http://www.fws.gov/data/cmtgis.htm -   contains location information on all the offices within the Service that have an organization code. Unstaffed offices and some other facilities may not be included.</a:t>
            </a:r>
          </a:p>
          <a:p>
            <a:pPr>
              <a:lnSpc>
                <a:spcPct val="80000"/>
              </a:lnSpc>
            </a:pPr>
            <a:r>
              <a:rPr lang="en-US" altLang="zh-CN" sz="1200">
                <a:ea typeface="宋体" panose="02010600030101010101" pitchFamily="2" charset="-122"/>
              </a:rPr>
              <a:t>IMADS - http://www.fws.gov/data/IMADS/index.htm -   Data  includes FWS Offices, National Wildlife Refuge Boundaries, State Data Links, Gulf of Maine Coastal Program</a:t>
            </a:r>
          </a:p>
          <a:p>
            <a:pPr>
              <a:lnSpc>
                <a:spcPct val="80000"/>
              </a:lnSpc>
            </a:pPr>
            <a:r>
              <a:rPr lang="en-US" altLang="zh-CN" sz="1200">
                <a:ea typeface="宋体" panose="02010600030101010101" pitchFamily="2" charset="-122"/>
              </a:rPr>
              <a:t>National Wetlands Inventory -  http://www.fws.gov/nwi/ -   The National Wetlands Inventory (NWI) of the U.S. Fish &amp; Wildlife Service produces information on the characteristics, extent, and status of the Nation’s wetlands and deepwater habitats.</a:t>
            </a:r>
          </a:p>
          <a:p>
            <a:pPr>
              <a:lnSpc>
                <a:spcPct val="80000"/>
              </a:lnSpc>
            </a:pPr>
            <a:r>
              <a:rPr lang="en-US" altLang="zh-CN" sz="1200">
                <a:ea typeface="宋体" panose="02010600030101010101" pitchFamily="2" charset="-122"/>
              </a:rPr>
              <a:t>Migratory Bird Conservation Data Center - </a:t>
            </a:r>
            <a:r>
              <a:rPr lang="en-US" altLang="zh-CN" sz="1200">
                <a:ea typeface="宋体" panose="02010600030101010101" pitchFamily="2" charset="-122"/>
                <a:hlinkClick r:id="rId3"/>
              </a:rPr>
              <a:t>http://www.fws.gov/birddata/databases/db_selection.html</a:t>
            </a:r>
            <a:r>
              <a:rPr lang="en-US" altLang="zh-CN" sz="1200">
                <a:ea typeface="宋体" panose="02010600030101010101" pitchFamily="2" charset="-122"/>
              </a:rPr>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p>
          <a:p>
            <a:pPr>
              <a:lnSpc>
                <a:spcPct val="80000"/>
              </a:lnSpc>
            </a:pPr>
            <a:r>
              <a:rPr lang="en-US" altLang="zh-CN" sz="1200">
                <a:ea typeface="宋体" panose="02010600030101010101" pitchFamily="2" charset="-122"/>
              </a:rPr>
              <a:t>FWS Interactive Mapping Sites - </a:t>
            </a:r>
            <a:r>
              <a:rPr lang="en-US" altLang="zh-CN" sz="1200">
                <a:ea typeface="宋体" panose="02010600030101010101" pitchFamily="2" charset="-122"/>
                <a:hlinkClick r:id="rId4"/>
              </a:rPr>
              <a:t>http://www.fws.gov/data/fws_ims.htm</a:t>
            </a:r>
            <a:r>
              <a:rPr lang="en-US" altLang="zh-CN" sz="1200">
                <a:ea typeface="宋体" panose="02010600030101010101" pitchFamily="2" charset="-122"/>
              </a:rPr>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p>
          <a:p>
            <a:pPr>
              <a:lnSpc>
                <a:spcPct val="80000"/>
              </a:lnSpc>
            </a:pPr>
            <a:r>
              <a:rPr lang="en-US" altLang="zh-CN" sz="1200">
                <a:ea typeface="宋体" panose="02010600030101010101" pitchFamily="2" charset="-122"/>
              </a:rPr>
              <a:t>FWS National Wildlife Refuge Data - </a:t>
            </a:r>
            <a:r>
              <a:rPr lang="en-US" altLang="zh-CN" sz="1200">
                <a:ea typeface="宋体" panose="02010600030101010101" pitchFamily="2" charset="-122"/>
                <a:hlinkClick r:id="rId5"/>
              </a:rPr>
              <a:t>http://www.fws.gov/data/NWRdata.htm</a:t>
            </a:r>
            <a:r>
              <a:rPr lang="en-US" altLang="zh-CN" sz="1200">
                <a:ea typeface="宋体" panose="02010600030101010101" pitchFamily="2" charset="-122"/>
              </a:rPr>
              <a:t>  Links to Regional  Approved Acquisition Boundary Data - by FWS Region and by individual refuge when available, Land Ownership Status Boundary Data - where available, Wilderness Area Boundaries, Vegetation Data - limited sites, and Public Roads.</a:t>
            </a:r>
          </a:p>
          <a:p>
            <a:pPr>
              <a:lnSpc>
                <a:spcPct val="80000"/>
              </a:lnSpc>
            </a:pPr>
            <a:r>
              <a:rPr lang="en-US" altLang="zh-CN" sz="1200">
                <a:ea typeface="宋体" panose="02010600030101010101" pitchFamily="2" charset="-122"/>
              </a:rPr>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p>
          <a:p>
            <a:pPr>
              <a:lnSpc>
                <a:spcPct val="80000"/>
              </a:lnSpc>
            </a:pPr>
            <a:endParaRPr lang="en-US" altLang="zh-CN" sz="1200">
              <a:ea typeface="宋体" panose="02010600030101010101" pitchFamily="2" charset="-122"/>
            </a:endParaRPr>
          </a:p>
          <a:p>
            <a:pPr>
              <a:lnSpc>
                <a:spcPct val="80000"/>
              </a:lnSpc>
            </a:pPr>
            <a:r>
              <a:rPr lang="en-US" altLang="zh-CN" sz="900">
                <a:ea typeface="宋体" panose="02010600030101010101" pitchFamily="2" charset="-122"/>
              </a:rPr>
              <a:t> Services</a:t>
            </a:r>
          </a:p>
          <a:p>
            <a:pPr>
              <a:lnSpc>
                <a:spcPct val="80000"/>
              </a:lnSpc>
              <a:buFont typeface="Wingdings" panose="05000000000000000000" pitchFamily="2" charset="2"/>
              <a:buNone/>
            </a:pPr>
            <a:endParaRPr lang="en-US" altLang="zh-CN" sz="9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